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7"/>
  </p:notesMasterIdLst>
  <p:handoutMasterIdLst>
    <p:handoutMasterId r:id="rId38"/>
  </p:handoutMasterIdLst>
  <p:sldIdLst>
    <p:sldId id="264" r:id="rId3"/>
    <p:sldId id="331" r:id="rId4"/>
    <p:sldId id="431" r:id="rId5"/>
    <p:sldId id="432" r:id="rId6"/>
    <p:sldId id="434" r:id="rId7"/>
    <p:sldId id="437" r:id="rId8"/>
    <p:sldId id="440" r:id="rId9"/>
    <p:sldId id="435" r:id="rId10"/>
    <p:sldId id="439" r:id="rId11"/>
    <p:sldId id="441" r:id="rId12"/>
    <p:sldId id="449" r:id="rId13"/>
    <p:sldId id="450" r:id="rId14"/>
    <p:sldId id="442" r:id="rId15"/>
    <p:sldId id="445" r:id="rId16"/>
    <p:sldId id="457" r:id="rId17"/>
    <p:sldId id="459" r:id="rId18"/>
    <p:sldId id="458" r:id="rId19"/>
    <p:sldId id="455" r:id="rId20"/>
    <p:sldId id="456" r:id="rId21"/>
    <p:sldId id="460" r:id="rId22"/>
    <p:sldId id="446" r:id="rId23"/>
    <p:sldId id="447" r:id="rId24"/>
    <p:sldId id="451" r:id="rId25"/>
    <p:sldId id="452" r:id="rId26"/>
    <p:sldId id="448" r:id="rId27"/>
    <p:sldId id="453" r:id="rId28"/>
    <p:sldId id="461" r:id="rId29"/>
    <p:sldId id="462" r:id="rId30"/>
    <p:sldId id="463" r:id="rId31"/>
    <p:sldId id="467" r:id="rId32"/>
    <p:sldId id="464" r:id="rId33"/>
    <p:sldId id="469" r:id="rId34"/>
    <p:sldId id="468" r:id="rId35"/>
    <p:sldId id="430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FF"/>
    <a:srgbClr val="E41CB9"/>
    <a:srgbClr val="E7E7E7"/>
    <a:srgbClr val="FDE2CB"/>
    <a:srgbClr val="FCD6B6"/>
    <a:srgbClr val="FABA86"/>
    <a:srgbClr val="F9B073"/>
    <a:srgbClr val="B0CA7C"/>
    <a:srgbClr val="F9AB6B"/>
    <a:srgbClr val="FA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249" autoAdjust="0"/>
  </p:normalViewPr>
  <p:slideViewPr>
    <p:cSldViewPr snapToObjects="1">
      <p:cViewPr varScale="1">
        <p:scale>
          <a:sx n="72" d="100"/>
          <a:sy n="72" d="100"/>
        </p:scale>
        <p:origin x="12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1" d="100"/>
          <a:sy n="61" d="100"/>
        </p:scale>
        <p:origin x="-168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DA80-2945-4F5A-BE18-00EA5FD1BBB3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7A21C-CB19-4671-AED8-D20320CF7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36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7008-8E94-4BE3-85A4-DBB55C91822D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6913C-23B8-4992-AD31-197833DF1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5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bqrYT7Q0g&amp;t=631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01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61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8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0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8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1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0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4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08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06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5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04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4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05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95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006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Giới thiệu về Webserver: https://www.youtube.com/watch?v=LdbqrYT7Q0g&amp;t=631s</a:t>
            </a:r>
            <a:endParaRPr lang="en-US" sz="1200">
              <a:solidFill>
                <a:srgbClr val="0064FF"/>
              </a:solidFill>
            </a:endParaRPr>
          </a:p>
          <a:p>
            <a:endParaRPr lang="en-US" sz="1200">
              <a:solidFill>
                <a:srgbClr val="0064FF"/>
              </a:solidFill>
            </a:endParaRPr>
          </a:p>
          <a:p>
            <a:r>
              <a:rPr lang="en-US" sz="1200">
                <a:solidFill>
                  <a:srgbClr val="0064FF"/>
                </a:solidFill>
              </a:rPr>
              <a:t>Tạo Webserver: https://www.youtube.com/watch?v=aoWAltuGFMg&amp;t=0s</a:t>
            </a:r>
          </a:p>
          <a:p>
            <a:endParaRPr lang="en-US" sz="1200">
              <a:solidFill>
                <a:srgbClr val="0064FF"/>
              </a:solidFill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89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Code 1: </a:t>
            </a:r>
            <a:r>
              <a:rPr lang="en-US" b="1" dirty="0" err="1"/>
              <a:t>Điều</a:t>
            </a:r>
            <a:r>
              <a:rPr lang="en-US" b="1" dirty="0"/>
              <a:t> </a:t>
            </a:r>
            <a:r>
              <a:rPr lang="en-US" b="1" dirty="0" err="1"/>
              <a:t>khiển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bị</a:t>
            </a:r>
            <a:r>
              <a:rPr lang="en-US" b="1" dirty="0"/>
              <a:t> qua Server Web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#include &lt;ESP8266WiFi.h&gt;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#include &lt;ESP8266WebServer.h&gt;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ESP8266WebServer webServer(80);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char* ssid = "Tên WiFi";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char* pass = "Password WiFi";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//=========Biến chứa mã HTLM Website==//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 char MainPage[] PROGMEM = R"=====(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&lt;!DOCTYPE html&gt;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&lt;html&gt;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&lt;head&gt;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&lt;title&gt;HOME PAGE&lt;/title&gt;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&lt;style&gt;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body {text-align:center;}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h1 {color:#003399;}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a {text-decoration: none;color:#FFFFFF;}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.bt_on {height:50px; width:100px; margin:10px 0;background-color:#FF6600;border-radius:5px;}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.bt_off {height:50px; width:100px; margin:10px 0;background-color:#00FF00;border-radius:5px;}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&lt;/style&gt;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&lt;meta charset="UTF-8"&gt;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&lt;/head&gt;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&lt;body&gt;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&lt;h1&gt;ESP8266 Web Server&lt;/h1&gt;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&lt;div&gt;Trạng thái trên chân D1: &lt;b&gt;OFF&lt;/b&gt;&lt;/div&gt;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&lt;button class="bt_on"&gt;&lt;a href="/onD1"&gt;ON&lt;/a&gt;&lt;/button&gt;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&lt;button class="bt_off"&gt;&lt;a href="/offD1"&gt;OFF&lt;/a&gt;&lt;/button&gt;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&lt;/div&gt;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&lt;div&gt;Trạng thái trên chân D2: &lt;b&gt;OFF&lt;/b&gt;&lt;/div&gt;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&lt;button class="bt_on"&gt;&lt;a href="/onD2"&gt;ON&lt;/a&gt;&lt;/button&gt;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&lt;button class="bt_off"&gt;&lt;a href="/offD2"&gt;OFF&lt;/a&gt;&lt;/button&gt;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&lt;/div&gt;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&lt;/body&gt;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&lt;/html&gt;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)=====";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//=========================================//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setup()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pinMode(D1,OUTPUT);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pinMode(D2,OUTPUT);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digitalWrite(D1,HIGH);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digitalWrite(D2,HIGH);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WiFi.begin(ssid,pass);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Serial.begin(9600);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Serial.print("Connecting");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while(WiFi.status()!=WL_CONNECTED){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delay(500);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Serial.print("...");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Serial.println(WiFi.localIP());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vi-VN" sz="12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webServer.on("/",mainpage);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webServer.on("/onD1",on_D1);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webServer.on("/offD1",off_D1);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webServer.on("/onD2",on_D2);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webServer.on("/offD2",off_D2);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webServer.begin();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loop()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webServer.handleClient();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//==========Chương trình con=================//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mainpage(){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String s = FPSTR(MainPage);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webServer.send(200,"text/html",s);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on_D1(){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digitalWrite(D1,LOW);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String s = FPSTR(MainPage);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webServer.send(200,"text/html",s);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off_D1(){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digitalWrite(D1,HIGH);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String s = FPSTR(MainPage);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webServer.send(200,"text/html",s);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on_D2(){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digitalWrite(D2,LOW);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String s = FPSTR(MainPage);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webServer.send(200,"text/html",s);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off_D2(){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digitalWrite(D2,HIGH);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String s = FPSTR(MainPage);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webServer.send(200,"text/html",s);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Code 2: </a:t>
            </a:r>
            <a:r>
              <a:rPr lang="en-US" b="1" dirty="0" err="1"/>
              <a:t>Cập</a:t>
            </a:r>
            <a:r>
              <a:rPr lang="en-US" b="1" dirty="0"/>
              <a:t> </a:t>
            </a:r>
            <a:r>
              <a:rPr lang="en-US" b="1" dirty="0" err="1"/>
              <a:t>nhật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r>
              <a:rPr lang="en-US" b="1" dirty="0"/>
              <a:t> ON/OFF </a:t>
            </a:r>
            <a:r>
              <a:rPr lang="en-US" b="1" dirty="0" err="1"/>
              <a:t>trên</a:t>
            </a:r>
            <a:r>
              <a:rPr lang="en-US" b="1" dirty="0"/>
              <a:t> Web</a:t>
            </a:r>
          </a:p>
          <a:p>
            <a:endParaRPr lang="en-US" dirty="0"/>
          </a:p>
          <a:p>
            <a:r>
              <a:rPr lang="vi-VN" dirty="0"/>
              <a:t>#include &lt;ESP8266WiFi.h&gt;</a:t>
            </a:r>
          </a:p>
          <a:p>
            <a:r>
              <a:rPr lang="vi-VN" dirty="0"/>
              <a:t>#include &lt;ESP8266WebServer.h&gt;</a:t>
            </a:r>
          </a:p>
          <a:p>
            <a:r>
              <a:rPr lang="vi-VN" dirty="0"/>
              <a:t>ESP8266WebServer webServer(80);</a:t>
            </a:r>
          </a:p>
          <a:p>
            <a:r>
              <a:rPr lang="vi-VN" dirty="0"/>
              <a:t>char* ssid = "Tên Wifi";</a:t>
            </a:r>
          </a:p>
          <a:p>
            <a:r>
              <a:rPr lang="vi-VN" dirty="0"/>
              <a:t>char* pass = "Mật khẩu";</a:t>
            </a:r>
          </a:p>
          <a:p>
            <a:r>
              <a:rPr lang="vi-VN" dirty="0"/>
              <a:t>//=========Biến chứa mã HTLM Website==//</a:t>
            </a:r>
          </a:p>
          <a:p>
            <a:r>
              <a:rPr lang="vi-VN" dirty="0"/>
              <a:t>const char MainPage[] PROGMEM = R"=====(</a:t>
            </a:r>
          </a:p>
          <a:p>
            <a:r>
              <a:rPr lang="vi-VN" dirty="0"/>
              <a:t>  &lt;!DOCTYPE html&gt; </a:t>
            </a:r>
          </a:p>
          <a:p>
            <a:r>
              <a:rPr lang="vi-VN" dirty="0"/>
              <a:t>  &lt;html&gt;</a:t>
            </a:r>
          </a:p>
          <a:p>
            <a:r>
              <a:rPr lang="vi-VN" dirty="0"/>
              <a:t>   &lt;head&gt; </a:t>
            </a:r>
          </a:p>
          <a:p>
            <a:r>
              <a:rPr lang="vi-VN" dirty="0"/>
              <a:t>       &lt;title&gt;HOME PAGE&lt;/title&gt; </a:t>
            </a:r>
          </a:p>
          <a:p>
            <a:r>
              <a:rPr lang="vi-VN" dirty="0"/>
              <a:t>       &lt;style&gt; </a:t>
            </a:r>
          </a:p>
          <a:p>
            <a:r>
              <a:rPr lang="vi-VN" dirty="0"/>
              <a:t>          body {text-align:center;}</a:t>
            </a:r>
          </a:p>
          <a:p>
            <a:r>
              <a:rPr lang="vi-VN" dirty="0"/>
              <a:t>          h1 {color:#003399;}</a:t>
            </a:r>
          </a:p>
          <a:p>
            <a:r>
              <a:rPr lang="vi-VN" dirty="0"/>
              <a:t>          a {text-decoration: none;color:#FFFFFF;}</a:t>
            </a:r>
          </a:p>
          <a:p>
            <a:r>
              <a:rPr lang="vi-VN" dirty="0"/>
              <a:t>          .bt_on {height:50px; width:100px; margin:10px 0;background-color:#FF6600;border-radius:5px;}</a:t>
            </a:r>
          </a:p>
          <a:p>
            <a:r>
              <a:rPr lang="vi-VN" dirty="0"/>
              <a:t>          .bt_off {height:50px; width:100px; margin:10px 0;background-color:#00FF00;border-radius:5px;}</a:t>
            </a:r>
          </a:p>
          <a:p>
            <a:r>
              <a:rPr lang="vi-VN" dirty="0"/>
              <a:t>       &lt;/style&gt;</a:t>
            </a:r>
          </a:p>
          <a:p>
            <a:r>
              <a:rPr lang="vi-VN" dirty="0"/>
              <a:t>       &lt;meta charset="UTF-8"&gt;</a:t>
            </a:r>
          </a:p>
          <a:p>
            <a:r>
              <a:rPr lang="vi-VN" dirty="0"/>
              <a:t>   &lt;/head&gt;</a:t>
            </a:r>
          </a:p>
          <a:p>
            <a:r>
              <a:rPr lang="vi-VN" dirty="0"/>
              <a:t>   &lt;body&gt; </a:t>
            </a:r>
          </a:p>
          <a:p>
            <a:r>
              <a:rPr lang="vi-VN" dirty="0"/>
              <a:t>      &lt;h1&gt;ESP8266 Web Server&lt;/h1&gt; </a:t>
            </a:r>
          </a:p>
          <a:p>
            <a:r>
              <a:rPr lang="vi-VN" dirty="0"/>
              <a:t>      &lt;div&gt;Trạng thái trên chân D1: &lt;b&gt;&lt;pan id="trangthaiD1"&gt;&lt;pan&gt;&lt;/b&gt;&lt;/div&gt;</a:t>
            </a:r>
          </a:p>
          <a:p>
            <a:r>
              <a:rPr lang="vi-VN" dirty="0"/>
              <a:t>      &lt;div&gt;</a:t>
            </a:r>
          </a:p>
          <a:p>
            <a:r>
              <a:rPr lang="vi-VN" dirty="0"/>
              <a:t>        &lt;button class="bt_on" onclick="getdata('onD1')"&gt;ON&lt;/button&gt;</a:t>
            </a:r>
          </a:p>
          <a:p>
            <a:r>
              <a:rPr lang="vi-VN" dirty="0"/>
              <a:t>        &lt;button class="bt_off" onclick="getdata('offD1')"&gt;OFF&lt;/button&gt;</a:t>
            </a:r>
          </a:p>
          <a:p>
            <a:r>
              <a:rPr lang="vi-VN" dirty="0"/>
              <a:t>      &lt;/div&gt;</a:t>
            </a:r>
          </a:p>
          <a:p>
            <a:r>
              <a:rPr lang="vi-VN" dirty="0"/>
              <a:t>      &lt;div&gt;Trạng thái trên chân D2: &lt;b&gt;&lt;pan id="trangthaiD2"&gt;&lt;pan&gt;&lt;/b&gt;&lt;/div&gt;</a:t>
            </a:r>
          </a:p>
          <a:p>
            <a:r>
              <a:rPr lang="vi-VN" dirty="0"/>
              <a:t>      &lt;div&gt;</a:t>
            </a:r>
          </a:p>
          <a:p>
            <a:r>
              <a:rPr lang="vi-VN" dirty="0"/>
              <a:t>        &lt;button class="bt_on" onclick="getdata('onD2')"&gt;ON&lt;/button&gt;</a:t>
            </a:r>
          </a:p>
          <a:p>
            <a:r>
              <a:rPr lang="vi-VN" dirty="0"/>
              <a:t>        &lt;button class="bt_off" onclick="getdata('offD2')"&gt;OFF&lt;/button&gt;</a:t>
            </a:r>
          </a:p>
          <a:p>
            <a:r>
              <a:rPr lang="vi-VN" dirty="0"/>
              <a:t>      &lt;/div&gt;</a:t>
            </a:r>
          </a:p>
          <a:p>
            <a:r>
              <a:rPr lang="vi-VN" dirty="0"/>
              <a:t>      &lt;div id="reponsetext"&gt;&lt;/div&gt;</a:t>
            </a:r>
          </a:p>
          <a:p>
            <a:r>
              <a:rPr lang="vi-VN" dirty="0"/>
              <a:t>      &lt;script&gt;</a:t>
            </a:r>
          </a:p>
          <a:p>
            <a:r>
              <a:rPr lang="vi-VN" dirty="0"/>
              <a:t>        //-----------Tạo đối tượng request----------------</a:t>
            </a:r>
          </a:p>
          <a:p>
            <a:r>
              <a:rPr lang="vi-VN" dirty="0"/>
              <a:t>        function create_obj(){</a:t>
            </a:r>
          </a:p>
          <a:p>
            <a:r>
              <a:rPr lang="vi-VN" dirty="0"/>
              <a:t>          td = navigator.appName;</a:t>
            </a:r>
          </a:p>
          <a:p>
            <a:r>
              <a:rPr lang="vi-VN" dirty="0"/>
              <a:t>          if(td == "Microsoft Internet Explorer"){</a:t>
            </a:r>
          </a:p>
          <a:p>
            <a:r>
              <a:rPr lang="vi-VN" dirty="0"/>
              <a:t>            obj = new ActiveXObject("Microsoft.XMLHTTP");</a:t>
            </a:r>
          </a:p>
          <a:p>
            <a:r>
              <a:rPr lang="vi-VN" dirty="0"/>
              <a:t>          }else{</a:t>
            </a:r>
          </a:p>
          <a:p>
            <a:r>
              <a:rPr lang="vi-VN" dirty="0"/>
              <a:t>            obj = new XMLHttpRequest();</a:t>
            </a:r>
          </a:p>
          <a:p>
            <a:r>
              <a:rPr lang="vi-VN" dirty="0"/>
              <a:t>          }</a:t>
            </a:r>
          </a:p>
          <a:p>
            <a:r>
              <a:rPr lang="vi-VN" dirty="0"/>
              <a:t>          return obj;</a:t>
            </a:r>
          </a:p>
          <a:p>
            <a:r>
              <a:rPr lang="vi-VN" dirty="0"/>
              <a:t>        }</a:t>
            </a:r>
          </a:p>
          <a:p>
            <a:r>
              <a:rPr lang="vi-VN" dirty="0"/>
              <a:t>        var xhttp = create_obj();</a:t>
            </a:r>
          </a:p>
          <a:p>
            <a:r>
              <a:rPr lang="vi-VN" dirty="0"/>
              <a:t>        //-----------Thiết lập dữ liệu và gửi request-------</a:t>
            </a:r>
          </a:p>
          <a:p>
            <a:r>
              <a:rPr lang="vi-VN" dirty="0"/>
              <a:t>        function getdata(url){</a:t>
            </a:r>
          </a:p>
          <a:p>
            <a:r>
              <a:rPr lang="vi-VN" dirty="0"/>
              <a:t>          xhttp.open("GET","/"+url,true);</a:t>
            </a:r>
          </a:p>
          <a:p>
            <a:r>
              <a:rPr lang="vi-VN" dirty="0"/>
              <a:t>          xhttp.onreadystatechange = process;//nhận reponse </a:t>
            </a:r>
          </a:p>
          <a:p>
            <a:r>
              <a:rPr lang="vi-VN" dirty="0"/>
              <a:t>          xhttp.send();</a:t>
            </a:r>
          </a:p>
          <a:p>
            <a:r>
              <a:rPr lang="vi-VN" dirty="0"/>
              <a:t>        }</a:t>
            </a:r>
          </a:p>
          <a:p>
            <a:r>
              <a:rPr lang="vi-VN" dirty="0"/>
              <a:t>        //-----------Kiểm tra response--------------------</a:t>
            </a:r>
          </a:p>
          <a:p>
            <a:r>
              <a:rPr lang="vi-VN" dirty="0"/>
              <a:t>        function process(){</a:t>
            </a:r>
          </a:p>
          <a:p>
            <a:r>
              <a:rPr lang="vi-VN" dirty="0"/>
              <a:t>          if(xhttp.readyState == 4 &amp;&amp; xhttp.status == 200){</a:t>
            </a:r>
          </a:p>
          <a:p>
            <a:r>
              <a:rPr lang="vi-VN" dirty="0"/>
              <a:t>            //------Updat data sử dụng javascript----------</a:t>
            </a:r>
          </a:p>
          <a:p>
            <a:r>
              <a:rPr lang="vi-VN" dirty="0"/>
              <a:t>            ketqua = xhttp.responseText; </a:t>
            </a:r>
          </a:p>
          <a:p>
            <a:r>
              <a:rPr lang="vi-VN" dirty="0"/>
              <a:t>            document.getElementById("reponsetext").innerHTML=ketqua;       </a:t>
            </a:r>
          </a:p>
          <a:p>
            <a:r>
              <a:rPr lang="vi-VN" dirty="0"/>
              <a:t>          }</a:t>
            </a:r>
          </a:p>
          <a:p>
            <a:r>
              <a:rPr lang="vi-VN" dirty="0"/>
              <a:t>        }</a:t>
            </a:r>
          </a:p>
          <a:p>
            <a:r>
              <a:rPr lang="vi-VN" dirty="0"/>
              <a:t>        //------------Kiểm tra trạng thái chân D1 D2------</a:t>
            </a:r>
          </a:p>
          <a:p>
            <a:r>
              <a:rPr lang="vi-VN" dirty="0"/>
              <a:t>        function getstatusD1D2(){</a:t>
            </a:r>
          </a:p>
          <a:p>
            <a:r>
              <a:rPr lang="vi-VN" dirty="0"/>
              <a:t>          xhttp.open("GET","getstatusD1D2",true);</a:t>
            </a:r>
          </a:p>
          <a:p>
            <a:r>
              <a:rPr lang="vi-VN" dirty="0"/>
              <a:t>          xhttp.onreadystatechange = process_json;</a:t>
            </a:r>
          </a:p>
          <a:p>
            <a:r>
              <a:rPr lang="vi-VN" dirty="0"/>
              <a:t>          xhttp.send();</a:t>
            </a:r>
          </a:p>
          <a:p>
            <a:r>
              <a:rPr lang="vi-VN" dirty="0"/>
              <a:t>        }</a:t>
            </a:r>
          </a:p>
          <a:p>
            <a:r>
              <a:rPr lang="vi-VN" dirty="0"/>
              <a:t>        //-----------Kiểm tra response-------------------------------</a:t>
            </a:r>
          </a:p>
          <a:p>
            <a:r>
              <a:rPr lang="vi-VN" dirty="0"/>
              <a:t>        function process_json(){</a:t>
            </a:r>
          </a:p>
          <a:p>
            <a:r>
              <a:rPr lang="vi-VN" dirty="0"/>
              <a:t>          if(xhttp.readyState == 4 &amp;&amp; xhttp.status == 200){</a:t>
            </a:r>
          </a:p>
          <a:p>
            <a:r>
              <a:rPr lang="vi-VN" dirty="0"/>
              <a:t>            //------Update data sử dụng javascript-------------------</a:t>
            </a:r>
          </a:p>
          <a:p>
            <a:r>
              <a:rPr lang="vi-VN" dirty="0"/>
              <a:t>            var trangthaiD1D2_JSON = xhttp.responseText;</a:t>
            </a:r>
          </a:p>
          <a:p>
            <a:r>
              <a:rPr lang="vi-VN" dirty="0"/>
              <a:t>            var Obj = JSON.parse(trangthaiD1D2_JSON);</a:t>
            </a:r>
          </a:p>
          <a:p>
            <a:r>
              <a:rPr lang="vi-VN" dirty="0"/>
              <a:t>            document.getElementById("trangthaiD1").innerHTML = Obj.D1;</a:t>
            </a:r>
          </a:p>
          <a:p>
            <a:r>
              <a:rPr lang="vi-VN" dirty="0"/>
              <a:t>            document.getElementById("trangthaiD2").innerHTML = Obj.D2;</a:t>
            </a:r>
          </a:p>
          <a:p>
            <a:r>
              <a:rPr lang="vi-VN" dirty="0"/>
              <a:t>          }</a:t>
            </a:r>
          </a:p>
          <a:p>
            <a:r>
              <a:rPr lang="vi-VN" dirty="0"/>
              <a:t>        }</a:t>
            </a:r>
          </a:p>
          <a:p>
            <a:r>
              <a:rPr lang="vi-VN" dirty="0"/>
              <a:t>        //---Ham update duu lieu tu dong---</a:t>
            </a:r>
          </a:p>
          <a:p>
            <a:r>
              <a:rPr lang="vi-VN" dirty="0"/>
              <a:t>        setInterval(function() {</a:t>
            </a:r>
          </a:p>
          <a:p>
            <a:r>
              <a:rPr lang="vi-VN" dirty="0"/>
              <a:t>          getstatusD1D2();</a:t>
            </a:r>
          </a:p>
          <a:p>
            <a:r>
              <a:rPr lang="vi-VN" dirty="0"/>
              <a:t>        }, 1000);</a:t>
            </a:r>
          </a:p>
          <a:p>
            <a:r>
              <a:rPr lang="vi-VN" dirty="0"/>
              <a:t>      &lt;/script&gt;</a:t>
            </a:r>
          </a:p>
          <a:p>
            <a:r>
              <a:rPr lang="vi-VN" dirty="0"/>
              <a:t>   &lt;/body&gt; </a:t>
            </a:r>
          </a:p>
          <a:p>
            <a:r>
              <a:rPr lang="vi-VN" dirty="0"/>
              <a:t>  &lt;/html&gt;</a:t>
            </a:r>
          </a:p>
          <a:p>
            <a:r>
              <a:rPr lang="vi-VN" dirty="0"/>
              <a:t>)=====";</a:t>
            </a:r>
          </a:p>
          <a:p>
            <a:r>
              <a:rPr lang="vi-VN" dirty="0"/>
              <a:t>//=========================================//</a:t>
            </a:r>
          </a:p>
          <a:p>
            <a:r>
              <a:rPr lang="vi-VN" dirty="0"/>
              <a:t>void setup() {</a:t>
            </a:r>
          </a:p>
          <a:p>
            <a:r>
              <a:rPr lang="vi-VN" dirty="0"/>
              <a:t>  pinMode(D1,OUTPUT);</a:t>
            </a:r>
          </a:p>
          <a:p>
            <a:r>
              <a:rPr lang="vi-VN" dirty="0"/>
              <a:t>  pinMode(D2,OUTPUT);</a:t>
            </a:r>
          </a:p>
          <a:p>
            <a:r>
              <a:rPr lang="vi-VN" dirty="0"/>
              <a:t>  digitalWrite(D1,HIGH);</a:t>
            </a:r>
          </a:p>
          <a:p>
            <a:r>
              <a:rPr lang="vi-VN" dirty="0"/>
              <a:t>  digitalWrite(D2,HIGH);</a:t>
            </a:r>
          </a:p>
          <a:p>
            <a:r>
              <a:rPr lang="vi-VN" dirty="0"/>
              <a:t>  WiFi.begin(ssid,pass);</a:t>
            </a:r>
          </a:p>
          <a:p>
            <a:r>
              <a:rPr lang="vi-VN" dirty="0"/>
              <a:t>  Serial.begin(9600);</a:t>
            </a:r>
          </a:p>
          <a:p>
            <a:r>
              <a:rPr lang="vi-VN" dirty="0"/>
              <a:t>  Serial.print("Connecting");</a:t>
            </a:r>
          </a:p>
          <a:p>
            <a:r>
              <a:rPr lang="vi-VN" dirty="0"/>
              <a:t>  while(WiFi.status()!=WL_CONNECTED){</a:t>
            </a:r>
          </a:p>
          <a:p>
            <a:r>
              <a:rPr lang="vi-VN" dirty="0"/>
              <a:t>    delay(500);</a:t>
            </a:r>
          </a:p>
          <a:p>
            <a:r>
              <a:rPr lang="vi-VN" dirty="0"/>
              <a:t>    Serial.print("...");</a:t>
            </a:r>
          </a:p>
          <a:p>
            <a:r>
              <a:rPr lang="vi-VN" dirty="0"/>
              <a:t>  }</a:t>
            </a:r>
          </a:p>
          <a:p>
            <a:r>
              <a:rPr lang="vi-VN" dirty="0"/>
              <a:t>  Serial.println(WiFi.localIP());</a:t>
            </a:r>
          </a:p>
          <a:p>
            <a:endParaRPr lang="vi-VN" dirty="0"/>
          </a:p>
          <a:p>
            <a:r>
              <a:rPr lang="vi-VN" dirty="0"/>
              <a:t>  webServer.on("/",mainpage);</a:t>
            </a:r>
          </a:p>
          <a:p>
            <a:r>
              <a:rPr lang="vi-VN" dirty="0"/>
              <a:t>  webServer.on("/onD1",on_D1);</a:t>
            </a:r>
          </a:p>
          <a:p>
            <a:r>
              <a:rPr lang="vi-VN" dirty="0"/>
              <a:t>  webServer.on("/offD1",off_D1);</a:t>
            </a:r>
          </a:p>
          <a:p>
            <a:r>
              <a:rPr lang="vi-VN" dirty="0"/>
              <a:t>  webServer.on("/onD2",on_D2);</a:t>
            </a:r>
          </a:p>
          <a:p>
            <a:r>
              <a:rPr lang="vi-VN" dirty="0"/>
              <a:t>  webServer.on("/offD2",off_D2);</a:t>
            </a:r>
          </a:p>
          <a:p>
            <a:r>
              <a:rPr lang="vi-VN" dirty="0"/>
              <a:t>  webServer.on("/getstatusD1D2",get_statusD1D2);</a:t>
            </a:r>
          </a:p>
          <a:p>
            <a:r>
              <a:rPr lang="vi-VN" dirty="0"/>
              <a:t>  webServer.begin();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loop() {</a:t>
            </a:r>
          </a:p>
          <a:p>
            <a:r>
              <a:rPr lang="vi-VN" dirty="0"/>
              <a:t>  webServer.handleClient();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//==========Chương trình con=================//</a:t>
            </a:r>
          </a:p>
          <a:p>
            <a:r>
              <a:rPr lang="vi-VN" dirty="0"/>
              <a:t>void mainpage(){</a:t>
            </a:r>
          </a:p>
          <a:p>
            <a:r>
              <a:rPr lang="vi-VN" dirty="0"/>
              <a:t>  String s = FPSTR(MainPage);</a:t>
            </a:r>
          </a:p>
          <a:p>
            <a:r>
              <a:rPr lang="vi-VN" dirty="0"/>
              <a:t>  webServer.send(200,"text/html",s);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on_D1(){</a:t>
            </a:r>
          </a:p>
          <a:p>
            <a:r>
              <a:rPr lang="vi-VN" dirty="0"/>
              <a:t>  digitalWrite(D1,LOW);</a:t>
            </a:r>
          </a:p>
          <a:p>
            <a:r>
              <a:rPr lang="vi-VN" dirty="0"/>
              <a:t>  webServer.send(200,"text/html","CHÂN D1 ĐÃ ON");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off_D1(){</a:t>
            </a:r>
          </a:p>
          <a:p>
            <a:r>
              <a:rPr lang="vi-VN" dirty="0"/>
              <a:t>  digitalWrite(D1,HIGH);</a:t>
            </a:r>
          </a:p>
          <a:p>
            <a:r>
              <a:rPr lang="vi-VN" dirty="0"/>
              <a:t>  webServer.send(200,"text/html","CHÂN D1 ĐÃ OFF");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on_D2(){</a:t>
            </a:r>
          </a:p>
          <a:p>
            <a:r>
              <a:rPr lang="vi-VN" dirty="0"/>
              <a:t>  digitalWrite(D2,LOW);</a:t>
            </a:r>
          </a:p>
          <a:p>
            <a:r>
              <a:rPr lang="vi-VN" dirty="0"/>
              <a:t>  webServer.send(200,"text/html","CHÂN D2 ĐÃ ON");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off_D2(){</a:t>
            </a:r>
          </a:p>
          <a:p>
            <a:r>
              <a:rPr lang="vi-VN" dirty="0"/>
              <a:t>  digitalWrite(D2,HIGH);</a:t>
            </a:r>
          </a:p>
          <a:p>
            <a:r>
              <a:rPr lang="vi-VN" dirty="0"/>
              <a:t>  webServer.send(200,"text/html","CHÂN D2 ĐÃ OFF");</a:t>
            </a:r>
          </a:p>
          <a:p>
            <a:r>
              <a:rPr lang="vi-VN" dirty="0"/>
              <a:t>}</a:t>
            </a:r>
          </a:p>
          <a:p>
            <a:r>
              <a:rPr lang="vi-VN" dirty="0"/>
              <a:t>void get_statusD1D2(){</a:t>
            </a:r>
          </a:p>
          <a:p>
            <a:r>
              <a:rPr lang="vi-VN" dirty="0"/>
              <a:t>  String d1,d2;</a:t>
            </a:r>
          </a:p>
          <a:p>
            <a:r>
              <a:rPr lang="vi-VN" dirty="0"/>
              <a:t>  if(digitalRead(D1)==1){</a:t>
            </a:r>
          </a:p>
          <a:p>
            <a:r>
              <a:rPr lang="vi-VN" dirty="0"/>
              <a:t>    d1 = "OFF";</a:t>
            </a:r>
          </a:p>
          <a:p>
            <a:r>
              <a:rPr lang="vi-VN" dirty="0"/>
              <a:t>  }else{</a:t>
            </a:r>
          </a:p>
          <a:p>
            <a:r>
              <a:rPr lang="vi-VN" dirty="0"/>
              <a:t>    d1 = "ON";</a:t>
            </a:r>
          </a:p>
          <a:p>
            <a:r>
              <a:rPr lang="vi-VN" dirty="0"/>
              <a:t>  }</a:t>
            </a:r>
          </a:p>
          <a:p>
            <a:r>
              <a:rPr lang="vi-VN" dirty="0"/>
              <a:t>  if(digitalRead(D2)==1){</a:t>
            </a:r>
          </a:p>
          <a:p>
            <a:r>
              <a:rPr lang="vi-VN" dirty="0"/>
              <a:t>    d2 = "OFF";</a:t>
            </a:r>
          </a:p>
          <a:p>
            <a:r>
              <a:rPr lang="vi-VN" dirty="0"/>
              <a:t>  }else{</a:t>
            </a:r>
          </a:p>
          <a:p>
            <a:r>
              <a:rPr lang="vi-VN" dirty="0"/>
              <a:t>    d2 = "ON";</a:t>
            </a:r>
          </a:p>
          <a:p>
            <a:r>
              <a:rPr lang="vi-VN" dirty="0"/>
              <a:t>  }</a:t>
            </a:r>
          </a:p>
          <a:p>
            <a:r>
              <a:rPr lang="vi-VN" dirty="0"/>
              <a:t>  String s = "{\"D1\": \""+ d1 +"\",\"D2\": \""+ d2 +"\"}";</a:t>
            </a:r>
          </a:p>
          <a:p>
            <a:r>
              <a:rPr lang="vi-VN" dirty="0"/>
              <a:t>  webServer.send(200,"application/json",s);</a:t>
            </a:r>
          </a:p>
          <a:p>
            <a:r>
              <a:rPr lang="vi-VN" dirty="0"/>
              <a:t>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39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38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err="1">
                <a:solidFill>
                  <a:srgbClr val="0064FF"/>
                </a:solidFill>
              </a:rPr>
              <a:t>Quá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trình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đọcdữ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liệu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từ</a:t>
            </a:r>
            <a:r>
              <a:rPr lang="en-US" sz="1200" dirty="0">
                <a:solidFill>
                  <a:srgbClr val="0064FF"/>
                </a:solidFill>
              </a:rPr>
              <a:t> EEPROM </a:t>
            </a:r>
            <a:r>
              <a:rPr lang="en-US" sz="1200" dirty="0" err="1">
                <a:solidFill>
                  <a:srgbClr val="0064FF"/>
                </a:solidFill>
              </a:rPr>
              <a:t>chỉ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cần</a:t>
            </a:r>
            <a:r>
              <a:rPr lang="en-US" sz="1200" dirty="0">
                <a:solidFill>
                  <a:srgbClr val="0064FF"/>
                </a:solidFill>
              </a:rPr>
              <a:t> dung </a:t>
            </a:r>
            <a:r>
              <a:rPr lang="en-US" sz="1200" dirty="0" err="1">
                <a:solidFill>
                  <a:srgbClr val="0064FF"/>
                </a:solidFill>
              </a:rPr>
              <a:t>câu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lệnh</a:t>
            </a:r>
            <a:r>
              <a:rPr lang="en-US" sz="1200" dirty="0">
                <a:solidFill>
                  <a:srgbClr val="0064FF"/>
                </a:solidFill>
              </a:rPr>
              <a:t> </a:t>
            </a:r>
            <a:r>
              <a:rPr lang="en-US" sz="1200" b="1" dirty="0" err="1">
                <a:solidFill>
                  <a:srgbClr val="0064FF"/>
                </a:solidFill>
              </a:rPr>
              <a:t>EEPROM.read</a:t>
            </a:r>
            <a:r>
              <a:rPr lang="en-US" sz="1200" b="1" dirty="0">
                <a:solidFill>
                  <a:srgbClr val="0064FF"/>
                </a:solidFill>
              </a:rPr>
              <a:t>() </a:t>
            </a:r>
            <a:r>
              <a:rPr lang="en-US" sz="1200" b="1" dirty="0" err="1">
                <a:solidFill>
                  <a:srgbClr val="0064FF"/>
                </a:solidFill>
              </a:rPr>
              <a:t>là</a:t>
            </a:r>
            <a:r>
              <a:rPr lang="en-US" sz="1200" b="1" dirty="0">
                <a:solidFill>
                  <a:srgbClr val="0064FF"/>
                </a:solidFill>
              </a:rPr>
              <a:t> </a:t>
            </a:r>
            <a:r>
              <a:rPr lang="en-US" sz="1200" dirty="0" err="1">
                <a:solidFill>
                  <a:srgbClr val="0064FF"/>
                </a:solidFill>
              </a:rPr>
              <a:t>đủ</a:t>
            </a:r>
            <a:endParaRPr lang="en-US" sz="1200" dirty="0">
              <a:solidFill>
                <a:srgbClr val="0064FF"/>
              </a:solidFill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96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&lt;ESP8266WiFi.h&gt;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&lt;ESP8266WebServer.h&gt;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&lt;EEPROM.h&gt;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ESP8266WebServer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//==========AP info=======================//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ssid_ap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"HOME_IAD591"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pass_ap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"12345678"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gateway_ap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ssid;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pass;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boolean statusD1;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//=========Biến chứa mã HTLM Website==//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MainPage[] PROGMEM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R"=====(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&lt;!DOCTYPE html&gt;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&lt;html&gt;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&lt;head&gt;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&lt;title&gt;HOME PAGE&lt;/title&gt;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&lt;style&gt;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body {text-align:center;}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h1 {color:#003399;}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a {text-decoration: none;color:#FFFFFF;}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.bt_on {height:50px; width:100px; margin:10px 0;background-color:#FF6600;border-radius:5px;}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.bt_off {height:50px; width:100px; margin:10px 0;background-color:#00FF00;border-radius:5px;}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.bt_write {height:30px; width:70px; margin:10px 0;background-color:#00FF00;border-radius:5px;}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.bt_restart {height:30px; width:70px; margin:10px 0;background-color:#FF6600;border-radius:5px;}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.bt_clear {height:30px; width:70px; margin:10px 0;background-color:#00FF00;border-radius:5px;}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&lt;/style&gt;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&lt;meta name="viewport" content="width=device-width,user-scalable=0" charset="UTF-8"&gt;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&lt;/head&gt;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&lt;body&gt;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&lt;h1&gt;ESP8266 Web Server&lt;/h1&gt;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&lt;div&gt;State on pin D1: &lt;b&gt;&lt;pan id="trangthaiD4"&gt;&lt;pan&gt;&lt;/b&gt;&lt;/div&gt;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&lt;button class="bt_on" onclick="getdata('onD4')"&gt;ON&lt;/button&gt;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&lt;button class="bt_off" onclick="getdata('offD4')"&gt;OFF&lt;/button&gt;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&lt;div&gt;Connect Wifi&lt;/div&gt;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&lt;div&gt;Enter wifi name: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&lt;div&gt;&lt;input id="ssid"/&gt;&lt;/div&gt;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&lt;div&gt;Enter password wifi: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&lt;div&gt;&lt;input id="pass"/&gt;&lt;/div&gt;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&lt;button class="bt_write" onclick="writeEEPROM()"&gt;WRITE&lt;/button&gt;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&lt;button class="bt_restart" onclick="restartESP()"&gt;RESTART&lt;/button&gt;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&lt;button class="bt_clear" onclick="clearEEPROM()"&gt;CLEAR&lt;/button&gt;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 id&gt;IP connected: &lt;pan id="ipconnected"&gt;&lt;/pan&gt;&lt;/div&gt;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 id="reponsetext"&gt;&lt;/div&gt;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&lt;script&gt;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//-----------Tạo đối tượng request----------------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create_obj(){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td = navigator.appName;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if(td == "Microsoft Internet Explorer"){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obj = new ActiveXObject("Microsoft.XMLHTTP");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obj = new XMLHttpRequest();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return obj;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xhttp = create_obj();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//------------------------------------------------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window.onload = function(){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xhttp.open("GET","/getIP",true);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process_ip;//nhận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IP------------------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process_ip(){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if(xhttp.readyState == 4 &amp;&amp; xhttp.status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document.getElementById("ipconnected").innerHTML=ketqua;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//==============================================================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//-----------Thiết lập dữ liệu và gửi request ON/OFF D4---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getdata(url){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xhttp.open("GET","/"+url,true);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process_onofd4;//nhận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ON/OFF D4------------------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process_onofd4(){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if(xhttp.readyState == 4 &amp;&amp; xhttp.status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document.getElementById("trangthaiD4").innerHTML=ketqua;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//-----------Thiết lập dữ liệu và gửi request Status D4----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//---Ham update duu lieu tu dong---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xhttp2 = create_obj();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setInterval(function()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getstatusD4();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}, 1000);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getstatusD4(){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xhttp2.open("GET","/getstatusD4",true);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xhttp2.onreadystatechange = process_statusd4;//nhận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xhttp2.send();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ON/OFF D4------------------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process_statusd4(){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if(xhttp2.readyState == 4 &amp;&amp; xhttp2.status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xhttp2.responseText;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document.getElementById("trangthaiD4").innerHTML=ketqua;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//===============================================================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//-----------Thiết lập dữ liệu và gửi request ssid và password---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writeEEPROM(){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var ssid = document.getElementById("ssid").value;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var pass = document.getElementById("pass").value;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xhttp.open("GET","/writeEEPROM?ssid="+ssid+"&amp;pass="+pass,true);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clearEEPROM(){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xhttp.open("GET","/clearEEPROM",true);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restartESP(){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xhttp.open("GET","/restartESP",true);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if(xhttp.readyState == 4 &amp;&amp; xhttp.status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document.getElementById("reponsetext").innerHTML=ketqua;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&lt;/script&gt;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&lt;/body&gt;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&lt;/html&gt;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)====="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//=========================================//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D1,OUTPUT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//Khởi tạo bộ nhớ EEPROM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checkConnection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softAPConfig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ip_ap, gateway_ap, 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ssid_ap,pass_ap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"Soft Access Point mode!"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"Please connect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"/onD4"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,on_D4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"/offD4"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,off_D4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"/getstatusD4"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,get_statusD4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"/getIP"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,get_IP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"/writeEEPROM"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,write_EEPROM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"/restartESP"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,restart_ESP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"/clearEEPROM"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,clear_EEPROM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handleClient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//==========Chương trình con=================//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FPSTR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on_D4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statusD1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,statusD1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off_D4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statusD1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,statusD1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boolean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"Reading EEPROM..."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statusD1 =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"Trạng thái chân D4: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statusD1 ==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ssid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pass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i&lt;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ssid +=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i&lt;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pass +=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"PASSWORD: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ssid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pass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"Data wifi not found!"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//---------------SETUP WIFI------------------------------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checkConnection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"Check connecting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ssid,pass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count=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WL_CONNECTED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WIFI_STA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"Connected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count++;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"Timed out."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softAPConfig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ip_ap, gateway_ap, 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ssid_ap,pass_ap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"Soft Access Point mode!"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"Please connect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ssid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pass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"Clear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[i]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i,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[i]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"Writed to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"Đã lưu thông tin wifi"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restart_ESP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ESP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"Đã khởi động lại ESP8266"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"Clear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"Đã xóa bộ nhớ EEPROM"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9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&lt;ESP8266WiFi.h&gt;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&lt;ESP8266WebServer.h&gt;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&lt;EEPROM.h&gt;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ESP8266WebServer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//==========AP info=======================//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ssid_ap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"HOME_IAD591"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pass_ap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"12345678"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gateway_ap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statusD1=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,statusD2=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,statusD3=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,statusD4=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ssid;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pass;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//=========Biến chứa mã HTLM Website==//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MainPage[] PROGMEM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R"=====(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&lt;!DOCTYPE html&gt;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&lt;html&gt;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&lt;head&gt;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&lt;title&gt;HOME_IAD591&lt;/title&gt;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&lt;style&gt;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body {text-align:center;background-color:#222222; color:white}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input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height:25px;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width:270px;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font-size:20px;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 10px auto;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#content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border: white solid 1px;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padding:5px;  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height:375px;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width:330px;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border-radius:20px;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 0 auto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.ledstatus{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outline: 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margin: 15px 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width: 60px;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height: 60px;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-moz-border-radius: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-webkit-border-radius: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color:white;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font-size:20px;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font-weight: bold;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#ledstatus1{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border: solid 2px #23C48E;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background: #23C48E;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#ledstatus2{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border: solid 2px #ED9D00;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background: #ED9D00;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#ledstatus3{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border: solid 2px #5F7CD8;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background: #5F7CD8;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#ledstatus4{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border: solid 2px #03C0F8;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background: #03C0F8;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#ledconnect{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outline: 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margin: 0px 5px -1px 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width: 15px;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height: 15px;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border: solid 1px #00EE00;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background-color: #00EE00;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-moz-border-radius: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-webkit-border-radius: 50%;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.button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height:65px;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width:70px;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margin:10px 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background-color:#3C89BC;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border-radius:10px;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outline:none;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color:white;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font-size:25px;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font-weight: bold;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.button_all{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height:70px;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width:140px;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margin:10px 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outline:none;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color:white;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font-size:20px;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font-weight: bold;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#button_on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background-color:#00BB00;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border-radius:10px;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#button_off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background-color:#CC3300;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border-radius:10px;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.button_setup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height:30px;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width:280px;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margin:10px 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background-color:#3C89BC;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border-radius:10px;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outline:none;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color:white;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font-size:20px;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font-weight: bold;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.button_wifi{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height:50px;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width:90px;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margin:10px 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outline:none;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color:white;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font-size:15px;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font-weight: bold;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#button_save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background-color:#00BB00;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#button_restart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background-color:#FF9900;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#button_reset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background-color:#CC3300;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border-radius:5px;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&lt;/style&gt;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&lt;meta name="viewport" content="width=device-width,user-scalable=0" charset="UTF-8"&gt;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&lt;/head&gt;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&lt;body&gt;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&lt;div&gt;&lt;h1&gt;HOME_IAD591&lt;/h1&gt;&lt;/div&gt;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 id="content"&gt;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&lt;div id="homecontrol" style="height:340px";&gt;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&lt;input id="ledstatus1" class="ledstatus" type="button" value="ON"/&gt;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&lt;input id="ledstatus2" class="ledstatus" type="button" value="ON"/&gt;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&lt;input id="ledstatus3" class="ledstatus" type="button" value="ON"/&gt;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&lt;input id="ledstatus4" class="ledstatus" type="button" value="ON"/&gt;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class="button" onclick=getbutton(1)&gt;1&lt;/button&gt;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class="button" onclick=getbutton(2)&gt;2&lt;/button&gt;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class="button" onclick=getbutton(3)&gt;3&lt;/button&gt;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class="button" onclick=getbutton(4)&gt;4&lt;/button&gt;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id="button_on" class="button_all" onclick="getbuttonall('on')"&gt;Turn on all&lt;/button&gt;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id="button_off" class="button_all"onclick="getbuttonall('off')"&gt;Turn off all&lt;/button&gt;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&lt;div&gt;&lt;input class="button_setup" type="button" onclick="configurewifi()" value="Configure WiFi"/&gt;&lt;/div&gt;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&lt;div&gt;IP connected: &lt;b&gt;&lt;pan id="ipconnected"&gt;&lt;/pan&gt;&lt;/b&gt;&lt;/div&gt;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&lt;div id="wifisetup" style="height:340px; font-size:20px; display:none";&gt;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 style="text-align:left; width:270px; margin:5px 25px"&gt;SSID: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&lt;div&gt;&lt;input id="ssid"/&gt;&lt;/div&gt;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 style="text-align:left; width:270px; margin:5px 25px"&gt;Password: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&lt;div&gt;&lt;input id="pass"/&gt;&lt;/div&gt;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id="button_save" class="button_wifi" onclick="writeEEPROM()"&gt;SAVE&lt;/button&gt;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id="button_restart" class="button_wifi" onclick="restartESP()"&gt;RESTART&lt;/button&gt;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&lt;button id="button_reset" class="button_wifi" onclick="clearEEPROM()"&gt;RESET&lt;/button&gt;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&lt;div&gt;&lt;input class="button_setup" type="button" onclick="backHOME()" value="Back home"/&gt;&lt;/div&gt;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&lt;div id="reponsetext"&gt;&lt;/div&gt;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&lt;div&gt;&lt;input id="ledconnect" type="button"/&gt;Connection status&lt;/div&gt;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&lt;div id="footer"&gt;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&lt;p&gt;&lt;i&gt;Class MSE_FSB &lt;b&gt;IAD591_K19&lt;/b&gt;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&lt;br&gt;Email: &lt;b&gt;Hieudv2@fe.edu.vn&lt;/b&gt;&lt;/i&gt;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&lt;/p&gt;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&lt;script&gt;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//-----------Hàm khởi tạo đối tượng request----------------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create_obj(){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td = navigator.appName;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if(td == "Microsoft Internet Explorer"){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obj = new ActiveXObject("Microsoft.XMLHTTP");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obj = new XMLHttpRequest();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return obj;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//------------Khởi tạo biến toàn cục-----------------------------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xhttp = create_obj();//Đối tượng request cho setup wifi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xhttp_statusD = create_obj();//Đối tượng request cho cập nhật trạng thái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d1,d2,d3,d4;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var ledconnect = 1;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//===================Khởi tạo ban đầu khi load trang=============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window.onload = function(){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document.getElementById("homecontrol").style.display = "block";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document.getElementById("wifisetup").style.display = "none";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getIPconnect();//Gửi yêu cầu lấy IP kết nối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getstatusD();//Gửi yêu cầu lấy trạng thái các chân điều khiển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//===================IPconnect====================================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//--------Tạo request lấy địa chỉ IP kết nối----------------------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getIPconnect(){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xhttp.open("GET","/getIP",true);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xhttp.onreadystatechange = process_ip;//nhận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IP và hiển thị------------------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process_ip(){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if(xhttp.readyState == 4 &amp;&amp; xhttp.status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document.getElementById("ipconnected").innerHTML=ketqua;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//===========Cập nhật trạng thái Led===============================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//-----------Gửi yêu cầu lấy trạng thái các chân D-----------------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getstatusD(){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xhttp_statusD.open("GET","/getSTATUSD",true);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và nhận response EEPROM----------------------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process_statusD(){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if(xhttp_statusD.readyState == 4 &amp;&amp; xhttp_statusD.status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if(ledconnect == 1){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ledconnect = 0;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document.getElementById("ledconnect").style.background = "#222222";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ledconnect = 1;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document.getElementById("ledconnect").style.background = "#00EE00";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//------Update trạng thái led tín hiệu lên panel điều khiển----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var statusD = xhttp_statusD.responseText;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var obj = JSON.parse(statusD);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d1 = obj.D1;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d2 = obj.D2;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d3 = obj.D3;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d4 = obj.D4;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updateLedstatus(d1,d2,d3,d4);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//----------Hiển thị trạng thái Led lên trình duyệt---------------------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updateLedstatus(D1,D2,D3,D4){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if(D1 == "1"){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document.getElementById("ledstatus1").value = "OFF";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document.getElementById("ledstatus1").style.background = "#222222";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document.getElementById("ledstatus1").value = "ON";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document.getElementById("ledstatus1").style.background = "#23C48E";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if(D2 == "1"){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document.getElementById("ledstatus2").value = "OFF";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document.getElementById("ledstatus2").style.background = "#222222";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document.getElementById("ledstatus2").value = "ON";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document.getElementById("ledstatus2").style.background = "#ED9D00";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if(D3 == "1"){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document.getElementById("ledstatus3").value = "OFF";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document.getElementById("ledstatus3").style.background = "#222222";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document.getElementById("ledstatus3").value = "ON";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document.getElementById("ledstatus3").style.background = "#5F7CD8";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if(D4 == "1"){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document.getElementById("ledstatus4").value = "OFF";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document.getElementById("ledstatus4").style.background = "#222222";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document.getElementById("ledstatus4").value = "ON";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document.getElementById("ledstatus4").style.background = "#03C0F8";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//===========Tạo và gửi request khi ấn button============================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//-----------Thiết lập dữ liệu và gửi request ON/OFF D4---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getbutton(n){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switch (n){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case 1: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var ledstatus1 = document.getElementById("ledstatus1").value;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if(ledstatus1 == "ON"){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xhttp_statusD.open("GET","/D1off",true);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xhttp_statusD.open("GET","/D1on",true);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break;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case 2: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var ledstatus2 = document.getElementById("ledstatus2").value;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if(ledstatus2 == "ON"){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xhttp_statusD.open("GET","/D2off",true);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xhttp_statusD.open("GET","/D2on",true);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break;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case 3: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var ledstatus3 = document.getElementById("ledstatus3").value;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if(ledstatus3 == "ON"){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xhttp_statusD.open("GET","/D3off",true);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xhttp_statusD.open("GET","/D3on",true);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break;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case 4: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var ledstatus4 = document.getElementById("ledstatus4").value;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if(ledstatus4 == "ON"){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xhttp_statusD.open("GET","/D4off",true);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  xhttp_statusD.open("GET","/D4on",true);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    break;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getbuttonall(m){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if(m == "on"){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xhttp_statusD.open("GET","/Allon",true);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}else if(m=="off"){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xhttp_statusD.open("GET","/Alloff",true);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xhttp_statusD.onreadystatechange = process_statusD;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xhttp_statusD.send();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//===========Configure WiFi=====================================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configurewifi(){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document.getElementById("homecontrol").style.display = "none";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document.getElementById("wifisetup").style.display = "block";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//-----------Thiết lập dữ liệu và gửi request ssid và password---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writeEEPROM(){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if(Empty(document.getElementById("ssid"), "Please enter ssid!")&amp;&amp;Empty(document.getElementById("pass"), "Please enter password")){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var ssid = document.getElementById("ssid").value;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var pass = document.getElementById("pass").value;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xhttp.open("GET","/writeEEPROM?ssid="+ssid+"&amp;pass="+pass,true);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xhttp.onreadystatechange = process;//nhận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clearEEPROM(){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if(confirm("Do you want to delete all saved wifi configurations?")){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xhttp.open("GET","/clearEEPROM",true);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xhttp.onreadystatechange = process;//nhận reponse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restartESP(){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if(confirm("Do you want to reboot the device?")){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xhttp.open("GET","/restartESP",true);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xhttp.send();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alert("Device is restarting! If no wifi is found please press reset!");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//-----------Kiểm tra response -------------------------------------------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process(){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if(xhttp.readyState == 4 &amp;&amp; xhttp.status == 200){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//------Updat data sử dụng javascript----------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ketqua = xhttp.responseText;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document.getElementById("reponsetext").innerHTML=ketqua;      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//============Hàm thực hiện chứ năng khác================================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//--------Cập nhật trạng thái tự động sau 2000 giây----------------------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setInterval(function() 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getstatusD();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},2000);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//--------Load lại trang để quay về Home control-------------------------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function backHOME(){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window.onload();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//----------------------------CHECK EMPTY--------------------------------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function Empty(element, AlertMessage){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if(element.value.trim()== ""){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alert(AlertMessage);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element.focus();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return false;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}else{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  return true;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 //------------------------------------------------------------------------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   &lt;/script&gt;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 &lt;/body&gt; 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  &lt;/html&gt;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)====="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//=========================================//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D1,OUTPUT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D2,OUTPUT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D3,OUTPUT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D4,OUTPUT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//Khởi tạo bộ nhớ EEPROM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checkConnection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softAPConfig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ip_ap, gateway_ap, 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ssid_ap,pass_ap,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"Soft Access Point mode!"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"Please connect to"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"/getSTATUSD"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"/D1on"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,D1_on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"/D1off"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,D1_off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"/D2on"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,D2_on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"/D2off"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,D2_off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"/D3on"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,D3_on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"/D3off"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,D3_off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"/D4on"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,D4_on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"/D4off"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,D4_off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"/Allon"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,All_on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"/Alloff"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,All_off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"/getIP"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,get_IP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"/writeEEPROM"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,write_EEPROM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"/restartESP"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,restart_ESP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"/clearEEPROM"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,clear_EEPROM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handleClient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//==========Chương trình con=================//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FPSTR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statusD1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statusD1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statusD2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statusD2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statusD3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statusD3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statusD4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statusD4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"{\"D1\": \""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 statusD1 +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"\","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"\"D2\": \""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 statusD2 +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"\","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"\"D3\": \""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 statusD3 +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"\","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"\"D4\": \""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 statusD4 +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"\"}"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//--------------Điều khiển chân D1----------------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D1_on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D1_off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//--------------Điều khiển chân D2----------------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D2_on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D2_off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//--------------Điều khiển chân D3----------------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D3_on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D3_off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//--------------Điều khiển chân D4----------------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D4_on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D4_off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//--------------Điều khiển chân D----------------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All_on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D4,LOW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All_off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D1,HIGH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D2,HIGH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D3,HIGH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D4,HIGH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get_STATUSD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get_IP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boolean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"Reading EEPROM..."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ssid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pass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i&lt;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ssid +=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i&lt;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pass +=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"PASSWORD: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ssid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pass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"Data wifi not found!"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//---------------SETUP WIFI------------------------------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checkConnection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WIFI_STA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"Check connecting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ssid,pass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count=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WL_CONNECTED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"Connected to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count++;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"Timed out."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softAPConfig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ip_ap, gateway_ap, subnet_ap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softAP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ssid_ap,pass_ap,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"Soft Access Point mode!"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"Please connect to"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 Server IP Address: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ip_ap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ssid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pass =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"Clear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[i]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i,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[i]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"Writed to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"SSID: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"PASS: 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"Wifi configuration saved!"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restart_ESP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ESP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clear_EEPROM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"Clear EEPROM!"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++i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i,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EEPROM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s = 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"Device has been reset!"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vi-V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"text/html"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</a:t>
            </a:r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vi-V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vi-V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5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6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2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4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3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35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0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7081"/>
            <a:ext cx="4040188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77989"/>
            <a:ext cx="4040188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57081"/>
            <a:ext cx="4041775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77989"/>
            <a:ext cx="4041775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3008313" cy="10669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516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59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52600"/>
            <a:ext cx="2057400" cy="4373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52600"/>
            <a:ext cx="6019800" cy="4373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FPT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91002D-DF87-4FB9-865C-A76CFCC7B8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C6FA-7C93-468E-A575-EDCD81EEFF70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nen 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ocup nam dai.wm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27" y="6467412"/>
            <a:ext cx="6400800" cy="40785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FPT University 2021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F1FFC-C151-4ABD-8AD1-CE75123F0C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192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hdr="0" dt="0"/>
  <p:txStyles>
    <p:titleStyle>
      <a:lvl1pPr algn="r" defTabSz="457200" rtl="0" eaLnBrk="1" fontAlgn="base" hangingPunct="1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ocup nam 1.w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7433926" cy="4800599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" y="77108"/>
            <a:ext cx="6181725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FPT EDUCATION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0770" y="2038953"/>
            <a:ext cx="6309360" cy="12025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 b="1" dirty="0">
                <a:solidFill>
                  <a:schemeClr val="bg1"/>
                </a:solidFill>
              </a:rPr>
              <a:t>Architecture of ESP8266 development board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en-US" sz="3600" b="1" cap="all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05200" y="4217792"/>
            <a:ext cx="2362200" cy="851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Version 1.0</a:t>
            </a:r>
          </a:p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 descr="logo FPT.wm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5105400"/>
            <a:ext cx="1676400" cy="10079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9"/>
            <a:ext cx="8763000" cy="42973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dirty="0"/>
              <a:t>Access Point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21548-8C8E-4EB8-9F91-DB5B2670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33" y="2743200"/>
            <a:ext cx="81406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280319"/>
            <a:ext cx="8763000" cy="42973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dirty="0"/>
              <a:t>Station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854C-3972-4047-8F84-F4BC40D0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9" y="1981200"/>
            <a:ext cx="8909216" cy="44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280319"/>
            <a:ext cx="8763000" cy="42973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dirty="0"/>
              <a:t>Station and Access Point Mode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A9455-18F8-4D72-B6A4-BA225A70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" y="2140226"/>
            <a:ext cx="8859079" cy="40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47244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dirty="0"/>
              <a:t>Basic IOT model with ESP8266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1EA45-CE47-4497-B22C-1F84F8BE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4" y="1905000"/>
            <a:ext cx="8420100" cy="43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On/Off Device Local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9"/>
            <a:ext cx="8763000" cy="4297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 dirty="0"/>
              <a:t>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03652-DA6E-4F4E-B3D2-E07BD6D9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6251"/>
            <a:ext cx="9144000" cy="51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670A9-8F04-4148-8F52-BA070629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5991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31E-CB64-4263-9F6E-AFA54F26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0200"/>
            <a:ext cx="2755400" cy="472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A16FE-482E-41F8-9F45-68C12659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891" y="2133600"/>
            <a:ext cx="5891213" cy="32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0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85B9C-4D60-43C7-A36C-816E8D20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229600" cy="51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31E-CB64-4263-9F6E-AFA54F26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0200"/>
            <a:ext cx="2755400" cy="472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A18CB-2A12-4C9C-82E1-8BB1B396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39" y="2286000"/>
            <a:ext cx="6008984" cy="3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7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On/Off Device Local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99551-5E19-461F-A34B-05DEBC09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4" y="1524000"/>
            <a:ext cx="8639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IOT WITH ESP8266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114FD-D590-4E12-84B3-9A597088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41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On/Off Device Local</a:t>
            </a:r>
            <a:endParaRPr lang="en-US" dirty="0"/>
          </a:p>
        </p:txBody>
      </p:sp>
      <p:pic>
        <p:nvPicPr>
          <p:cNvPr id="9" name="image5.png">
            <a:extLst>
              <a:ext uri="{FF2B5EF4-FFF2-40B4-BE49-F238E27FC236}">
                <a16:creationId xmlns:a16="http://schemas.microsoft.com/office/drawing/2014/main" id="{2B5AA132-20FD-45C2-B604-2F4C6E127CE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200" y="1752600"/>
            <a:ext cx="8991600" cy="42973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7055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Access Point Mode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E0BBF-12E7-43BA-9FDD-D028A911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511"/>
            <a:ext cx="9144000" cy="36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1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Access Point Mode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7F204-707A-4F14-AE31-8A808A9F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012"/>
            <a:ext cx="9144000" cy="43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8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Station Mode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065E3-6FF1-41D5-9895-531A73DD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1748"/>
            <a:ext cx="9144000" cy="40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Station Mode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01C6-3460-4AE2-A0CA-B108A5AD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5988"/>
            <a:ext cx="8491538" cy="54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Station and Access Point Mode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0D5DC-323B-4A82-8363-036A6B68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" y="1248179"/>
            <a:ext cx="8259417" cy="50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1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Station and Access Point Mode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313BD-533F-41DC-91BD-BC759E4F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19200"/>
            <a:ext cx="680664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Webserver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F6D4D-6A48-4D70-90CC-40C12E341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75" y="887550"/>
            <a:ext cx="7043738" cy="5570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ED8A7-064A-4495-B018-D046DB896AA8}"/>
              </a:ext>
            </a:extLst>
          </p:cNvPr>
          <p:cNvSpPr txBox="1"/>
          <p:nvPr/>
        </p:nvSpPr>
        <p:spPr>
          <a:xfrm>
            <a:off x="2514600" y="1091994"/>
            <a:ext cx="4578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https://www.youtube.com/watch?v=aoWAltuGFMg&amp;t=0s</a:t>
            </a:r>
          </a:p>
        </p:txBody>
      </p:sp>
    </p:spTree>
    <p:extLst>
      <p:ext uri="{BB962C8B-B14F-4D97-AF65-F5344CB8AC3E}">
        <p14:creationId xmlns:p14="http://schemas.microsoft.com/office/powerpoint/2010/main" val="46877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3C32D-2A72-4F9C-ABA0-96EC86CE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9542"/>
            <a:ext cx="9144000" cy="31596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F964B4-02CA-4BBE-85A4-8553027D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ED8A7-064A-4495-B018-D046DB896AA8}"/>
              </a:ext>
            </a:extLst>
          </p:cNvPr>
          <p:cNvSpPr txBox="1"/>
          <p:nvPr/>
        </p:nvSpPr>
        <p:spPr>
          <a:xfrm>
            <a:off x="5410200" y="968883"/>
            <a:ext cx="3717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https://www.youtube.com/watch?v=aoWAltuGFMg&amp;t=0s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401F2E-D6B1-4D3E-A21C-FE7F1954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7" y="1545591"/>
            <a:ext cx="4396598" cy="469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A283C5-36D4-4197-A1E4-F9800B1C0C6E}"/>
              </a:ext>
            </a:extLst>
          </p:cNvPr>
          <p:cNvSpPr txBox="1"/>
          <p:nvPr/>
        </p:nvSpPr>
        <p:spPr>
          <a:xfrm>
            <a:off x="313238" y="144119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EEPROM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37D7CF-9646-49D0-A453-55DD84E5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2557"/>
            <a:ext cx="4803862" cy="19447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3C4D3E-6B6D-4BBE-B3C5-885821A6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8" y="2154177"/>
            <a:ext cx="4720940" cy="1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IOT WITH ESP8266 </a:t>
            </a:r>
            <a:endParaRPr lang="en-US" dirty="0"/>
          </a:p>
        </p:txBody>
      </p:sp>
      <p:pic>
        <p:nvPicPr>
          <p:cNvPr id="1026" name="Picture 2" descr="Learn how to turn an ESP8266 into a smart home device - IoT Times">
            <a:extLst>
              <a:ext uri="{FF2B5EF4-FFF2-40B4-BE49-F238E27FC236}">
                <a16:creationId xmlns:a16="http://schemas.microsoft.com/office/drawing/2014/main" id="{7B0A02D2-7C1D-4CA2-A691-1A35871D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384508"/>
            <a:ext cx="7696200" cy="509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ED8A7-064A-4495-B018-D046DB896AA8}"/>
              </a:ext>
            </a:extLst>
          </p:cNvPr>
          <p:cNvSpPr txBox="1"/>
          <p:nvPr/>
        </p:nvSpPr>
        <p:spPr>
          <a:xfrm>
            <a:off x="5410200" y="968883"/>
            <a:ext cx="3717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https://www.youtube.com/watch?v=aoWAltuGFMg&amp;t=0s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283C5-36D4-4197-A1E4-F9800B1C0C6E}"/>
              </a:ext>
            </a:extLst>
          </p:cNvPr>
          <p:cNvSpPr txBox="1"/>
          <p:nvPr/>
        </p:nvSpPr>
        <p:spPr>
          <a:xfrm>
            <a:off x="313238" y="144119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EEPROM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3C4D3E-6B6D-4BBE-B3C5-885821A6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" y="2154177"/>
            <a:ext cx="4720940" cy="1477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E9E77-2DAB-4369-8147-D45E4005A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904" y="1285586"/>
            <a:ext cx="4152238" cy="4970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AB52BF-E055-4E4C-8EAD-EFBBEB856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8" y="4023467"/>
            <a:ext cx="4770069" cy="18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ED8A7-064A-4495-B018-D046DB896AA8}"/>
              </a:ext>
            </a:extLst>
          </p:cNvPr>
          <p:cNvSpPr txBox="1"/>
          <p:nvPr/>
        </p:nvSpPr>
        <p:spPr>
          <a:xfrm>
            <a:off x="5410200" y="968883"/>
            <a:ext cx="3717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https://www.youtube.com/watch?v=aoWAltuGFMg&amp;t=0s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AF733-BF41-4DB3-BAB0-BAD3A7B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2111883"/>
            <a:ext cx="9144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1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ED8A7-064A-4495-B018-D046DB896AA8}"/>
              </a:ext>
            </a:extLst>
          </p:cNvPr>
          <p:cNvSpPr txBox="1"/>
          <p:nvPr/>
        </p:nvSpPr>
        <p:spPr>
          <a:xfrm>
            <a:off x="5410200" y="968883"/>
            <a:ext cx="3717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https://www.youtube.com/watch?v=aoWAltuGFMg&amp;t=0s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FF74-8997-4FDC-9EE1-93929254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65" y="2111883"/>
            <a:ext cx="9144000" cy="317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SMART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54F1-CD81-43D8-8346-888EFBB922F7}"/>
              </a:ext>
            </a:extLst>
          </p:cNvPr>
          <p:cNvSpPr txBox="1"/>
          <p:nvPr/>
        </p:nvSpPr>
        <p:spPr>
          <a:xfrm>
            <a:off x="2971800" y="645822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1F6E-1871-4D9E-AC44-90620C7F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7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2701-FC09-43D2-9F25-86E1477F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66708-739D-4960-B73F-F6DBB5E0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73835"/>
            <a:ext cx="6248400" cy="51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0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IOT WITH ESP8266 </a:t>
            </a:r>
            <a:endParaRPr lang="en-US" dirty="0"/>
          </a:p>
        </p:txBody>
      </p:sp>
      <p:pic>
        <p:nvPicPr>
          <p:cNvPr id="2050" name="Picture 2" descr="Internet of Things (IoT) with ESP8266 &amp; Arduino IDE">
            <a:extLst>
              <a:ext uri="{FF2B5EF4-FFF2-40B4-BE49-F238E27FC236}">
                <a16:creationId xmlns:a16="http://schemas.microsoft.com/office/drawing/2014/main" id="{075B525A-AEDA-4BA4-9DA5-737BA51C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5" y="1176130"/>
            <a:ext cx="907357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ESP8266? </a:t>
            </a:r>
            <a:endParaRPr lang="en-US" dirty="0"/>
          </a:p>
        </p:txBody>
      </p:sp>
      <p:pic>
        <p:nvPicPr>
          <p:cNvPr id="3074" name="Picture 2" descr="NodeMCU ESP8266 Pinout, Specifications, Features &amp; Datasheet">
            <a:extLst>
              <a:ext uri="{FF2B5EF4-FFF2-40B4-BE49-F238E27FC236}">
                <a16:creationId xmlns:a16="http://schemas.microsoft.com/office/drawing/2014/main" id="{A45C09E9-96B3-4E83-9030-B74C1FDD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" y="1828800"/>
            <a:ext cx="8772939" cy="430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82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ESP8266? </a:t>
            </a:r>
            <a:endParaRPr lang="en-US" dirty="0"/>
          </a:p>
        </p:txBody>
      </p:sp>
      <p:pic>
        <p:nvPicPr>
          <p:cNvPr id="1028" name="Picture 4" descr="sơ đồ chân của Esp8266">
            <a:extLst>
              <a:ext uri="{FF2B5EF4-FFF2-40B4-BE49-F238E27FC236}">
                <a16:creationId xmlns:a16="http://schemas.microsoft.com/office/drawing/2014/main" id="{723F717D-5BD7-48F0-B3FB-CD1D39B0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0951"/>
            <a:ext cx="5867400" cy="48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ESP8266?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6DB6A-A985-48C4-8840-DDB5A693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83634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081A-0E76-4205-A32D-CB128023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9"/>
            <a:ext cx="8763000" cy="4297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 dirty="0"/>
              <a:t>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7011C-6E60-4D2B-81A2-A1EE4DB7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560"/>
            <a:ext cx="9144000" cy="52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can ESP8266 do?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83248-C0DB-4B17-9B60-86124C25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" y="1606826"/>
            <a:ext cx="9144000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07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sof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13773</TotalTime>
  <Words>14308</Words>
  <Application>Microsoft Office PowerPoint</Application>
  <PresentationFormat>On-screen Show (4:3)</PresentationFormat>
  <Paragraphs>1257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Open Sans</vt:lpstr>
      <vt:lpstr>Times New Roman</vt:lpstr>
      <vt:lpstr>Custom Design</vt:lpstr>
      <vt:lpstr>Fsoft_theme</vt:lpstr>
      <vt:lpstr>PowerPoint Presentation</vt:lpstr>
      <vt:lpstr>IOT WITH ESP8266 </vt:lpstr>
      <vt:lpstr>IOT WITH ESP8266 </vt:lpstr>
      <vt:lpstr>IOT WITH ESP8266 </vt:lpstr>
      <vt:lpstr>What is ESP8266? </vt:lpstr>
      <vt:lpstr>What is ESP8266? </vt:lpstr>
      <vt:lpstr>What is ESP8266? </vt:lpstr>
      <vt:lpstr>What can ESP8266 do? </vt:lpstr>
      <vt:lpstr>What can ESP8266 do? </vt:lpstr>
      <vt:lpstr>What can ESP8266 do? </vt:lpstr>
      <vt:lpstr>What can ESP8266 do? </vt:lpstr>
      <vt:lpstr>What can ESP8266 do? </vt:lpstr>
      <vt:lpstr>What can ESP8266 do? </vt:lpstr>
      <vt:lpstr>On/Off Device Local</vt:lpstr>
      <vt:lpstr>INPUT</vt:lpstr>
      <vt:lpstr>INPUT</vt:lpstr>
      <vt:lpstr>OUTPUT</vt:lpstr>
      <vt:lpstr>OUTPUT</vt:lpstr>
      <vt:lpstr>On/Off Device Local</vt:lpstr>
      <vt:lpstr>On/Off Device Local</vt:lpstr>
      <vt:lpstr>Access Point Mode </vt:lpstr>
      <vt:lpstr>Access Point Mode </vt:lpstr>
      <vt:lpstr>Station Mode </vt:lpstr>
      <vt:lpstr>Station Mode </vt:lpstr>
      <vt:lpstr>Station and Access Point Mode </vt:lpstr>
      <vt:lpstr>Station and Access Point Mode </vt:lpstr>
      <vt:lpstr>Webserver</vt:lpstr>
      <vt:lpstr>Webserver</vt:lpstr>
      <vt:lpstr>EEPROM</vt:lpstr>
      <vt:lpstr>EEPROM</vt:lpstr>
      <vt:lpstr>EEPROM</vt:lpstr>
      <vt:lpstr>APPLICATION</vt:lpstr>
      <vt:lpstr>SMART SYSTEM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Trong Nhan</dc:creator>
  <cp:lastModifiedBy>Đặng Văn Hiếu</cp:lastModifiedBy>
  <cp:revision>1006</cp:revision>
  <dcterms:created xsi:type="dcterms:W3CDTF">2010-09-14T03:27:51Z</dcterms:created>
  <dcterms:modified xsi:type="dcterms:W3CDTF">2025-02-22T06:25:45Z</dcterms:modified>
</cp:coreProperties>
</file>